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Actual, k€</c:v>
                </c:pt>
              </c:strCache>
            </c:strRef>
          </c:tx>
          <c:spPr>
            <a:solidFill>
              <a:srgbClr val="2347D6"/>
            </a:solidFill>
          </c:spPr>
          <c:dPt>
            <c:idx val="6"/>
            <c:spPr>
              <a:solidFill>
                <a:srgbClr val="1B37A8"/>
              </a:solidFill>
            </c:spPr>
          </c:dPt>
          <c:dPt>
            <c:idx val="7"/>
            <c:spPr>
              <a:solidFill>
                <a:srgbClr val="1B37A8"/>
              </a:solidFill>
            </c:spPr>
          </c:dPt>
          <c:dPt>
            <c:idx val="8"/>
            <c:spPr>
              <a:solidFill>
                <a:srgbClr val="1B37A8"/>
              </a:solidFill>
            </c:spPr>
          </c:dPt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1180</c:v>
                </c:pt>
                <c:pt idx="1">
                  <c:v>1210</c:v>
                </c:pt>
                <c:pt idx="2">
                  <c:v>1295</c:v>
                </c:pt>
                <c:pt idx="3">
                  <c:v>1320</c:v>
                </c:pt>
                <c:pt idx="4">
                  <c:v>1365</c:v>
                </c:pt>
                <c:pt idx="5">
                  <c:v>1410</c:v>
                </c:pt>
                <c:pt idx="6">
                  <c:v>1335</c:v>
                </c:pt>
                <c:pt idx="7">
                  <c:v>1250</c:v>
                </c:pt>
                <c:pt idx="8">
                  <c:v>1305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Target, k€</c:v>
                </c:pt>
              </c:strCache>
            </c:strRef>
          </c:tx>
          <c:spPr>
            <a:solidFill>
              <a:srgbClr val="D3D6D0"/>
            </a:solidFill>
          </c:spP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1233</c:v>
                </c:pt>
                <c:pt idx="1">
                  <c:v>1233</c:v>
                </c:pt>
                <c:pt idx="2">
                  <c:v>1233</c:v>
                </c:pt>
                <c:pt idx="3">
                  <c:v>1333</c:v>
                </c:pt>
                <c:pt idx="4">
                  <c:v>1333</c:v>
                </c:pt>
                <c:pt idx="5">
                  <c:v>1333</c:v>
                </c:pt>
                <c:pt idx="6">
                  <c:v>1400</c:v>
                </c:pt>
                <c:pt idx="7">
                  <c:v>1400</c:v>
                </c:pt>
                <c:pt idx="8">
                  <c:v>1400</c:v>
                </c:pt>
              </c:numCache>
            </c:numRef>
          </c:val>
        </c:ser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>
              <a:solidFill>
                <a:srgbClr val="E3E5E0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100">
              <a:solidFill>
                <a:srgbClr val="555B62"/>
              </a:solidFill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Q2, k€</c:v>
                </c:pt>
              </c:strCache>
            </c:strRef>
          </c:tx>
          <c:spPr>
            <a:solidFill>
              <a:srgbClr val="9FB1EE"/>
            </a:solidFill>
          </c:spPr>
          <c:cat>
            <c:strRef>
              <c:f>Sheet1!$A$2:$A$5</c:f>
              <c:strCache>
                <c:ptCount val="4"/>
                <c:pt idx="0">
                  <c:v>North</c:v>
                </c:pt>
                <c:pt idx="1">
                  <c:v>Central</c:v>
                </c:pt>
                <c:pt idx="2">
                  <c:v>South</c:v>
                </c:pt>
                <c:pt idx="3">
                  <c:v>Export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1395</c:v>
                </c:pt>
                <c:pt idx="1">
                  <c:v>1285</c:v>
                </c:pt>
                <c:pt idx="2">
                  <c:v>965</c:v>
                </c:pt>
                <c:pt idx="3">
                  <c:v>450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Q3, k€</c:v>
                </c:pt>
              </c:strCache>
            </c:strRef>
          </c:tx>
          <c:spPr>
            <a:solidFill>
              <a:srgbClr val="1B37A8"/>
            </a:solidFill>
          </c:spPr>
          <c:cat>
            <c:strRef>
              <c:f>Sheet1!$A$2:$A$5</c:f>
              <c:strCache>
                <c:ptCount val="4"/>
                <c:pt idx="0">
                  <c:v>North</c:v>
                </c:pt>
                <c:pt idx="1">
                  <c:v>Central</c:v>
                </c:pt>
                <c:pt idx="2">
                  <c:v>South</c:v>
                </c:pt>
                <c:pt idx="3">
                  <c:v>Export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1420</c:v>
                </c:pt>
                <c:pt idx="1">
                  <c:v>1180</c:v>
                </c:pt>
                <c:pt idx="2">
                  <c:v>820</c:v>
                </c:pt>
                <c:pt idx="3">
                  <c:v>470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>
              <a:solidFill>
                <a:srgbClr val="E3E5E0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100">
              <a:solidFill>
                <a:srgbClr val="555B62"/>
              </a:solidFill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Actual, k€</c:v>
                </c:pt>
              </c:strCache>
            </c:strRef>
          </c:tx>
          <c:spPr>
            <a:solidFill>
              <a:srgbClr val="2347D6"/>
            </a:solidFill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1180</c:v>
                </c:pt>
                <c:pt idx="1">
                  <c:v>1210</c:v>
                </c:pt>
                <c:pt idx="2">
                  <c:v>1295</c:v>
                </c:pt>
                <c:pt idx="3">
                  <c:v>1320</c:v>
                </c:pt>
                <c:pt idx="4">
                  <c:v>1365</c:v>
                </c:pt>
                <c:pt idx="5">
                  <c:v>1410</c:v>
                </c:pt>
                <c:pt idx="6">
                  <c:v>1335</c:v>
                </c:pt>
                <c:pt idx="7">
                  <c:v>1250</c:v>
                </c:pt>
                <c:pt idx="8">
                  <c:v>1305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Forecast, k€</c:v>
                </c:pt>
              </c:strCache>
            </c:strRef>
          </c:tx>
          <c:spPr>
            <a:solidFill>
              <a:srgbClr val="B9C6F5"/>
            </a:solidFill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9">
                  <c:v>1330</c:v>
                </c:pt>
                <c:pt idx="10">
                  <c:v>1390</c:v>
                </c:pt>
                <c:pt idx="11">
                  <c:v>1330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Target, k€</c:v>
                </c:pt>
              </c:strCache>
            </c:strRef>
          </c:tx>
          <c:spPr>
            <a:noFill/>
            <a:ln w="19050">
              <a:solidFill>
                <a:srgbClr val="15171A"/>
              </a:solidFill>
            </a:ln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1233</c:v>
                </c:pt>
                <c:pt idx="1">
                  <c:v>1233</c:v>
                </c:pt>
                <c:pt idx="2">
                  <c:v>1233</c:v>
                </c:pt>
                <c:pt idx="3">
                  <c:v>1333</c:v>
                </c:pt>
                <c:pt idx="4">
                  <c:v>1333</c:v>
                </c:pt>
                <c:pt idx="5">
                  <c:v>1333</c:v>
                </c:pt>
                <c:pt idx="6">
                  <c:v>1400</c:v>
                </c:pt>
                <c:pt idx="7">
                  <c:v>1400</c:v>
                </c:pt>
                <c:pt idx="8">
                  <c:v>1400</c:v>
                </c:pt>
                <c:pt idx="9">
                  <c:v>1467</c:v>
                </c:pt>
                <c:pt idx="10">
                  <c:v>1467</c:v>
                </c:pt>
                <c:pt idx="11">
                  <c:v>1467</c:v>
                </c:pt>
              </c:numCache>
            </c:numRef>
          </c:val>
        </c:ser>
        <c:gapWidth val="5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 val="0"/>
        <c:axPos val="l"/>
        <c:majorGridlines>
          <c:spPr>
            <a:ln>
              <a:solidFill>
                <a:srgbClr val="E3E5E0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100">
              <a:solidFill>
                <a:srgbClr val="555B62"/>
              </a:solidFill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1280160"/>
            <a:ext cx="1463040" cy="73152"/>
          </a:xfrm>
          <a:prstGeom prst="rect">
            <a:avLst/>
          </a:prstGeom>
          <a:solidFill>
            <a:srgbClr val="234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554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55B62"/>
                </a:solidFill>
                <a:latin typeface="Arial"/>
              </a:rPr>
              <a:t>BOARD REVIEW · Q3 2026 · SAMPLE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058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4000" b="1">
                <a:solidFill>
                  <a:srgbClr val="15171A"/>
                </a:solidFill>
                <a:latin typeface="Arial"/>
              </a:rPr>
              <a:t>Northbeam Supply Co.</a:t>
            </a:r>
          </a:p>
          <a:p>
            <a:pPr>
              <a:spcAft>
                <a:spcPts val="600"/>
              </a:spcAft>
            </a:pPr>
            <a:r>
              <a:rPr sz="4000" b="1">
                <a:solidFill>
                  <a:srgbClr val="15171A"/>
                </a:solidFill>
                <a:latin typeface="Arial"/>
              </a:rPr>
              <a:t>Q3 performance and Q4 outlook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0">
                <a:solidFill>
                  <a:srgbClr val="555B62"/>
                </a:solidFill>
                <a:latin typeface="Arial"/>
              </a:rPr>
              <a:t>Built from connected HubSpot, Google Drive and Stripe data on 20 Oct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55B62"/>
                </a:solidFill>
                <a:latin typeface="Arial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5171A"/>
                </a:solidFill>
                <a:latin typeface="Arial"/>
              </a:rPr>
              <a:t>Q3 revenue fell 5% to €3.89M, 7% below target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Northbeam Supply Co. · Q3 2026 · Sample data, fictional company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2 /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373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5171A"/>
                </a:solidFill>
                <a:latin typeface="Arial"/>
              </a:rPr>
              <a:t>Acme Retail, 11% of revenue, cut orders by 41% in 8 weeks. Renewal is on 15 Dec.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5171A"/>
                </a:solidFill>
                <a:latin typeface="Arial"/>
              </a:rPr>
              <a:t>South region fell 15% after the July carrier switch. Late deliveries tripled.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5171A"/>
                </a:solidFill>
                <a:latin typeface="Arial"/>
              </a:rPr>
              <a:t>Gross margin slipped 1.8 pts on freight costs.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5171A"/>
                </a:solidFill>
                <a:latin typeface="Arial"/>
              </a:rPr>
              <a:t>Q4 forecast is €4.05M, €350k short of the €4.40M target.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5171A"/>
                </a:solidFill>
                <a:latin typeface="Arial"/>
              </a:rPr>
              <a:t>Three decisions for the board: Acme price lock offer, South carrier re-tender, small-order freight surcharge.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55B62"/>
                </a:solidFill>
                <a:latin typeface="Arial"/>
              </a:rPr>
              <a:t>HEADLINE NUMBERS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5171A"/>
                </a:solidFill>
                <a:latin typeface="Arial"/>
              </a:rPr>
              <a:t>Every headline number moved the wrong 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Northbeam Supply Co. · Q3 2026 · Sample data, fictional company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3 / 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256032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19456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555B62"/>
                </a:solidFill>
                <a:latin typeface="Arial"/>
              </a:rPr>
              <a:t>Q3 revenue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200" b="1">
                <a:solidFill>
                  <a:srgbClr val="15171A"/>
                </a:solidFill>
                <a:latin typeface="Arial"/>
              </a:rPr>
              <a:t>€3.89M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4290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B42318"/>
                </a:solidFill>
                <a:latin typeface="Arial"/>
              </a:rPr>
              <a:t>−5.0% vs Q2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2011680"/>
            <a:ext cx="256032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0" y="219456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555B62"/>
                </a:solidFill>
                <a:latin typeface="Arial"/>
              </a:rPr>
              <a:t>Gross margin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60604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200" b="1">
                <a:solidFill>
                  <a:srgbClr val="15171A"/>
                </a:solidFill>
                <a:latin typeface="Arial"/>
              </a:rPr>
              <a:t>31.2%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34290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B42318"/>
                </a:solidFill>
                <a:latin typeface="Arial"/>
              </a:rPr>
              <a:t>−1.8 pts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2011680"/>
            <a:ext cx="256032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46520" y="219456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555B62"/>
                </a:solidFill>
                <a:latin typeface="Arial"/>
              </a:rPr>
              <a:t>Cash runway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60604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200" b="1">
                <a:solidFill>
                  <a:srgbClr val="15171A"/>
                </a:solidFill>
                <a:latin typeface="Arial"/>
              </a:rPr>
              <a:t>14 months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34290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B42318"/>
                </a:solidFill>
                <a:latin typeface="Arial"/>
              </a:rPr>
              <a:t>from 17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06839" y="2011680"/>
            <a:ext cx="256032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35439" y="219456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555B62"/>
                </a:solidFill>
                <a:latin typeface="Arial"/>
              </a:rPr>
              <a:t>Net revenue retention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39" y="2606040"/>
            <a:ext cx="2286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200" b="1">
                <a:solidFill>
                  <a:srgbClr val="15171A"/>
                </a:solidFill>
                <a:latin typeface="Arial"/>
              </a:rPr>
              <a:t>96%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5439" y="34290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B42318"/>
                </a:solidFill>
                <a:latin typeface="Arial"/>
              </a:rPr>
              <a:t>from 102%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44805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0">
                <a:solidFill>
                  <a:srgbClr val="555B62"/>
                </a:solidFill>
                <a:latin typeface="Arial"/>
              </a:rPr>
              <a:t>Q1 and Q2 grew steadily and Q2 beat its target. The turn came in July.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55B62"/>
                </a:solidFill>
                <a:latin typeface="Arial"/>
              </a:rPr>
              <a:t>REVENUE VS TARGET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5171A"/>
                </a:solidFill>
                <a:latin typeface="Arial"/>
              </a:rPr>
              <a:t>Revenue missed target in every Q3 month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Northbeam Supply Co. · Q3 2026 · Sample data, fictional company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4 / 8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40080" y="1737360"/>
          <a:ext cx="10972800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55B62"/>
                </a:solidFill>
                <a:latin typeface="Arial"/>
              </a:rPr>
              <a:t>PERFORMANCE BY REGION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5171A"/>
                </a:solidFill>
                <a:latin typeface="Arial"/>
              </a:rPr>
              <a:t>South and Central explain the whole drop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Northbeam Supply Co. · Q3 2026 · Sample data, fictional company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5 / 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828800"/>
          <a:ext cx="512064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1280160"/>
                <a:gridCol w="1280160"/>
                <a:gridCol w="1280160"/>
              </a:tblGrid>
              <a:tr h="48768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5171A"/>
                          </a:solidFill>
                        </a:rPr>
                        <a:t>Region</a:t>
                      </a:r>
                    </a:p>
                  </a:txBody>
                  <a:tcPr>
                    <a:solidFill>
                      <a:srgbClr val="EC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5171A"/>
                          </a:solidFill>
                        </a:rPr>
                        <a:t>Q2</a:t>
                      </a:r>
                    </a:p>
                  </a:txBody>
                  <a:tcPr>
                    <a:solidFill>
                      <a:srgbClr val="EC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5171A"/>
                          </a:solidFill>
                        </a:rPr>
                        <a:t>Q3</a:t>
                      </a:r>
                    </a:p>
                  </a:txBody>
                  <a:tcPr>
                    <a:solidFill>
                      <a:srgbClr val="EC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5171A"/>
                          </a:solidFill>
                        </a:rPr>
                        <a:t>Change</a:t>
                      </a:r>
                    </a:p>
                  </a:txBody>
                  <a:tcPr>
                    <a:solidFill>
                      <a:srgbClr val="ECEFF6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North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€1,395k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€1,420k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7A4D"/>
                          </a:solidFill>
                        </a:rPr>
                        <a:t>+1.8%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Central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€1,285k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€1,180k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B42318"/>
                          </a:solidFill>
                        </a:rPr>
                        <a:t>−8.2%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South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€965k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€820k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B42318"/>
                          </a:solidFill>
                        </a:rPr>
                        <a:t>−15.0%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Export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€450k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5171A"/>
                          </a:solidFill>
                        </a:rPr>
                        <a:t>€470k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F7A4D"/>
                          </a:solidFill>
                        </a:rPr>
                        <a:t>+4.4%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5171A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5171A"/>
                          </a:solidFill>
                        </a:rPr>
                        <a:t>€4,095k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5171A"/>
                          </a:solidFill>
                        </a:rPr>
                        <a:t>€3,890k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B42318"/>
                          </a:solidFill>
                        </a:rPr>
                        <a:t>−5.0%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126480" y="1737360"/>
          <a:ext cx="5486400" cy="42062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55B62"/>
                </a:solidFill>
                <a:latin typeface="Arial"/>
              </a:rPr>
              <a:t>Q4 FORECAST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5171A"/>
                </a:solidFill>
                <a:latin typeface="Arial"/>
              </a:rPr>
              <a:t>€4.05M expected, €350k short of target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Northbeam Supply Co. · Q3 2026 · Sample data, fictional company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6 / 8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40080" y="1737360"/>
          <a:ext cx="7589520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8595360" y="1783080"/>
            <a:ext cx="3017520" cy="1280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78240" y="1874519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5B62"/>
                </a:solidFill>
                <a:latin typeface="Arial"/>
              </a:rPr>
              <a:t>Q4 forecast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21945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400" b="1">
                <a:solidFill>
                  <a:srgbClr val="15171A"/>
                </a:solidFill>
                <a:latin typeface="Arial"/>
              </a:rPr>
              <a:t>€4.05M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0" y="265176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55B62"/>
                </a:solidFill>
                <a:latin typeface="Arial"/>
              </a:rPr>
              <a:t>range €3.85M to €4.30M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95360" y="3246120"/>
            <a:ext cx="3017520" cy="1280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78240" y="333756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5B62"/>
                </a:solidFill>
                <a:latin typeface="Arial"/>
              </a:rPr>
              <a:t>Q4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365760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400" b="1">
                <a:solidFill>
                  <a:srgbClr val="15171A"/>
                </a:solidFill>
                <a:latin typeface="Arial"/>
              </a:rPr>
              <a:t>€4.40M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0" y="41148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55B62"/>
                </a:solidFill>
                <a:latin typeface="Arial"/>
              </a:rPr>
              <a:t>gap €350k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95360" y="4709160"/>
            <a:ext cx="3017520" cy="1280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78240" y="48006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555B62"/>
                </a:solidFill>
                <a:latin typeface="Arial"/>
              </a:rPr>
              <a:t>If Acme renews on new terms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0" y="512064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400" b="1">
                <a:solidFill>
                  <a:srgbClr val="15171A"/>
                </a:solidFill>
                <a:latin typeface="Arial"/>
              </a:rPr>
              <a:t>€4.21M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8240" y="557784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555B62"/>
                </a:solidFill>
                <a:latin typeface="Arial"/>
              </a:rPr>
              <a:t>gap closes to €190k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55B62"/>
                </a:solidFill>
                <a:latin typeface="Arial"/>
              </a:rPr>
              <a:t>CRITICAL ISSUES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5171A"/>
                </a:solidFill>
                <a:latin typeface="Arial"/>
              </a:rPr>
              <a:t>Four issues, ranked by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Northbeam Supply Co. · Q3 2026 · Sample data, fictional company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7 / 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737360"/>
            <a:ext cx="539496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74519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1">
                <a:solidFill>
                  <a:srgbClr val="B42318"/>
                </a:solidFill>
                <a:latin typeface="Arial"/>
              </a:rPr>
              <a:t>CRITICAL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6616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55B62"/>
                </a:solidFill>
                <a:latin typeface="Arial"/>
              </a:rPr>
              <a:t>€1.7M a year at risk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240280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1">
                <a:solidFill>
                  <a:srgbClr val="15171A"/>
                </a:solidFill>
                <a:latin typeface="Arial"/>
              </a:rPr>
              <a:t>Acme Retail is quietly leaving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788920"/>
            <a:ext cx="4937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555B62"/>
                </a:solidFill>
                <a:latin typeface="Arial"/>
              </a:rPr>
              <a:t>Orders −41% in 8 weeks, renewal 15 Dec. Source: HubSpot.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737360"/>
            <a:ext cx="539496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40" y="1874519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1">
                <a:solidFill>
                  <a:srgbClr val="B54708"/>
                </a:solidFill>
                <a:latin typeface="Arial"/>
              </a:rPr>
              <a:t>HIGH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89720" y="1874519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55B62"/>
                </a:solidFill>
                <a:latin typeface="Arial"/>
              </a:rPr>
              <a:t>South revenue −15%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240280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1">
                <a:solidFill>
                  <a:srgbClr val="15171A"/>
                </a:solidFill>
                <a:latin typeface="Arial"/>
              </a:rPr>
              <a:t>South late deliveries tripled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788920"/>
            <a:ext cx="4937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555B62"/>
                </a:solidFill>
                <a:latin typeface="Arial"/>
              </a:rPr>
              <a:t>6% to 18% late since the July carrier switch. Source: Google Drive.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977639"/>
            <a:ext cx="539496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11480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1">
                <a:solidFill>
                  <a:srgbClr val="B54708"/>
                </a:solidFill>
                <a:latin typeface="Arial"/>
              </a:rPr>
              <a:t>HIGH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4114800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55B62"/>
                </a:solidFill>
                <a:latin typeface="Arial"/>
              </a:rPr>
              <a:t>−1.8 pts margin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480559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1">
                <a:solidFill>
                  <a:srgbClr val="15171A"/>
                </a:solidFill>
                <a:latin typeface="Arial"/>
              </a:rPr>
              <a:t>Freight is eating the margin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029200"/>
            <a:ext cx="4937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555B62"/>
                </a:solidFill>
                <a:latin typeface="Arial"/>
              </a:rPr>
              <a:t>Freight per order +22%, prices flat. Source: Stripe, Google Drive.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977639"/>
            <a:ext cx="539496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solidFill>
              <a:srgbClr val="E3E5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411480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1">
                <a:solidFill>
                  <a:srgbClr val="7A5C00"/>
                </a:solidFill>
                <a:latin typeface="Arial"/>
              </a:rPr>
              <a:t>WATCH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9720" y="4114800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55B62"/>
                </a:solidFill>
                <a:latin typeface="Arial"/>
              </a:rPr>
              <a:t>€186k overdue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4480559"/>
            <a:ext cx="4937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1">
                <a:solidFill>
                  <a:srgbClr val="15171A"/>
                </a:solidFill>
                <a:latin typeface="Arial"/>
              </a:rPr>
              <a:t>Overdue invoices are building up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5029200"/>
            <a:ext cx="4937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 b="0">
                <a:solidFill>
                  <a:srgbClr val="555B62"/>
                </a:solidFill>
                <a:latin typeface="Arial"/>
              </a:rPr>
              <a:t>37 invoices over 60 days. Source: Stripe.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>
                <a:solidFill>
                  <a:srgbClr val="555B62"/>
                </a:solidFill>
                <a:latin typeface="Arial"/>
              </a:rPr>
              <a:t>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800" b="1">
                <a:solidFill>
                  <a:srgbClr val="15171A"/>
                </a:solidFill>
                <a:latin typeface="Arial"/>
              </a:rPr>
              <a:t>Four actions, owners and dates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Northbeam Supply Co. · Q3 2026 · Sample data, fictional company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900" b="0">
                <a:solidFill>
                  <a:srgbClr val="555B62"/>
                </a:solidFill>
                <a:latin typeface="Arial"/>
              </a:rPr>
              <a:t>8 / 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737360"/>
          <a:ext cx="1088136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1828800"/>
                <a:gridCol w="1097280"/>
                <a:gridCol w="2468880"/>
              </a:tblGrid>
              <a:tr h="768096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5171A"/>
                          </a:solidFill>
                        </a:rPr>
                        <a:t>Action</a:t>
                      </a:r>
                    </a:p>
                  </a:txBody>
                  <a:tcPr>
                    <a:solidFill>
                      <a:srgbClr val="EC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5171A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EC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5171A"/>
                          </a:solidFill>
                        </a:rPr>
                        <a:t>By</a:t>
                      </a:r>
                    </a:p>
                  </a:txBody>
                  <a:tcPr>
                    <a:solidFill>
                      <a:srgbClr val="ECEF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5171A"/>
                          </a:solidFill>
                        </a:rPr>
                        <a:t>Expected impact</a:t>
                      </a:r>
                    </a:p>
                  </a:txBody>
                  <a:tcPr>
                    <a:solidFill>
                      <a:srgbClr val="ECEFF6"/>
                    </a:solidFill>
                  </a:tcPr>
                </a:tc>
              </a:tr>
              <a:tr h="76809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Executive call with Acme, offer a 12-month price lock for a volume commitment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Head of Sales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31 Oct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Protects €1.7M a year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809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Re-tender the South carrier with a late-delivery penalty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Ops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15 Nov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Late deliveries under 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809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2% freight surcharge on orders under €500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CFO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1 Nov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+0.9 pts margin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68096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Collections sprint on invoices over 60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Finance lead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30 Nov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5171A"/>
                          </a:solidFill>
                        </a:rPr>
                        <a:t>+€150k cash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