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rove-19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206240"/>
            <a:ext cx="12191695" cy="2651760"/>
          </a:xfrm>
          <a:prstGeom prst="rect">
            <a:avLst/>
          </a:prstGeom>
          <a:solidFill>
            <a:srgbClr val="1E2418">
              <a:alpha val="5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48056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240"/>
              </a:spcAft>
            </a:pPr>
            <a:r>
              <a:rPr sz="5400" b="1">
                <a:solidFill>
                  <a:srgbClr val="FFFFFF"/>
                </a:solidFill>
                <a:latin typeface="Calibri"/>
              </a:rPr>
              <a:t>Oro Verde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4864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20"/>
              </a:spcAft>
            </a:pPr>
            <a:r>
              <a:rPr sz="2200" b="0">
                <a:solidFill>
                  <a:srgbClr val="F3F1E6"/>
                </a:solidFill>
                <a:latin typeface="Calibri"/>
              </a:rPr>
              <a:t>Early-harvest extra virgin olive oil · Distributor pack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ottle-1920.jpg"/>
          <p:cNvPicPr>
            <a:picLocks noChangeAspect="1"/>
          </p:cNvPicPr>
          <p:nvPr/>
        </p:nvPicPr>
        <p:blipFill>
          <a:blip r:embed="rId2"/>
          <a:srcRect l="30000" r="12000"/>
          <a:stretch>
            <a:fillRect/>
          </a:stretch>
        </p:blipFill>
        <p:spPr>
          <a:xfrm>
            <a:off x="6309360" y="0"/>
            <a:ext cx="588233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731520"/>
            <a:ext cx="51206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sz="4000" b="1">
                <a:solidFill>
                  <a:srgbClr val="1E2418"/>
                </a:solidFill>
                <a:latin typeface="Calibri"/>
              </a:rPr>
              <a:t>The oil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1">
                <a:solidFill>
                  <a:srgbClr val="1E2418"/>
                </a:solidFill>
                <a:latin typeface="Calibri"/>
              </a:rPr>
              <a:t>Picual olives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40280"/>
            <a:ext cx="5120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From family groves in Jaén, Andalusia.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971800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1">
                <a:solidFill>
                  <a:srgbClr val="1E2418"/>
                </a:solidFill>
                <a:latin typeface="Calibri"/>
              </a:rPr>
              <a:t>Pressed the same 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383280"/>
            <a:ext cx="5120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Early harvest, cold extraction, small batches.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114800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1">
                <a:solidFill>
                  <a:srgbClr val="1E2418"/>
                </a:solidFill>
                <a:latin typeface="Calibri"/>
              </a:rPr>
              <a:t>Green and peppery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526280"/>
            <a:ext cx="5120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Fresh grass, tomato leaf, a clean bitter finish.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E6355"/>
                </a:solidFill>
                <a:latin typeface="Calibri"/>
              </a:rPr>
              <a:t>Oro Verde · distributor pack · sample deck from the demo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3093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E6355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73152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sz="4000" b="1">
                <a:solidFill>
                  <a:srgbClr val="1E2418"/>
                </a:solidFill>
                <a:latin typeface="Calibri"/>
              </a:rPr>
              <a:t>Why it sells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011680"/>
            <a:ext cx="347472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2DF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228600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1">
                <a:solidFill>
                  <a:srgbClr val="1E2418"/>
                </a:solidFill>
                <a:latin typeface="Calibri"/>
              </a:rPr>
              <a:t>Premium shelf, fair price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200400"/>
            <a:ext cx="29260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Sits next to the leading gourmet brands without the gourmet mark-up.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80559" y="2011680"/>
            <a:ext cx="347472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2DF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79" y="228600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1">
                <a:solidFill>
                  <a:srgbClr val="1E2418"/>
                </a:solidFill>
                <a:latin typeface="Calibri"/>
              </a:rPr>
              <a:t>A story people repeat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79" y="3200400"/>
            <a:ext cx="29260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One valley, one family, one harvest window.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2011680"/>
            <a:ext cx="347472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2DF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03920" y="228600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1">
                <a:solidFill>
                  <a:srgbClr val="1E2418"/>
                </a:solidFill>
                <a:latin typeface="Calibri"/>
              </a:rPr>
              <a:t>Gift ready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0" y="3200400"/>
            <a:ext cx="29260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Clear glass, natural cork, a label that photographs well.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E6355"/>
                </a:solidFill>
                <a:latin typeface="Calibri"/>
              </a:rPr>
              <a:t>Oro Verde · distributor pack · sample deck from the demo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3093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E6355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latlay-1200.jpg"/>
          <p:cNvPicPr>
            <a:picLocks noChangeAspect="1"/>
          </p:cNvPicPr>
          <p:nvPr/>
        </p:nvPicPr>
        <p:blipFill>
          <a:blip r:embed="rId2"/>
          <a:srcRect t="8000" b="12000"/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60720" y="731520"/>
            <a:ext cx="58521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sz="4000" b="1">
                <a:solidFill>
                  <a:srgbClr val="1E2418"/>
                </a:solidFill>
                <a:latin typeface="Calibri"/>
              </a:rPr>
              <a:t>The range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720" y="1828800"/>
            <a:ext cx="5852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1">
                <a:solidFill>
                  <a:srgbClr val="1E2418"/>
                </a:solidFill>
                <a:latin typeface="Calibri"/>
              </a:rPr>
              <a:t>250 ml gift bottle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720" y="2240280"/>
            <a:ext cx="5852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For delis, gift boxes and tourist shops.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720" y="2971800"/>
            <a:ext cx="5852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1">
                <a:solidFill>
                  <a:srgbClr val="1E2418"/>
                </a:solidFill>
                <a:latin typeface="Calibri"/>
              </a:rPr>
              <a:t>500 ml kitchen bottle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0" y="3383280"/>
            <a:ext cx="5852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The everyday premium bottle for supermarkets.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720" y="4114800"/>
            <a:ext cx="5852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1">
                <a:solidFill>
                  <a:srgbClr val="1E2418"/>
                </a:solidFill>
                <a:latin typeface="Calibri"/>
              </a:rPr>
              <a:t>3 litre tin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0" y="4526280"/>
            <a:ext cx="5852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For restaurants and hotel kitchens.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E6355"/>
                </a:solidFill>
                <a:latin typeface="Calibri"/>
              </a:rPr>
              <a:t>Oro Verde · distributor pack · sample deck from the demo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3093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E6355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73152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sz="4000" b="1">
                <a:solidFill>
                  <a:srgbClr val="1E2418"/>
                </a:solidFill>
                <a:latin typeface="Calibri"/>
              </a:rPr>
              <a:t>Launch 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2103120"/>
            <a:ext cx="3474720" cy="73152"/>
          </a:xfrm>
          <a:prstGeom prst="rect">
            <a:avLst/>
          </a:prstGeom>
          <a:solidFill>
            <a:srgbClr val="556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37744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20"/>
              </a:spcAft>
            </a:pPr>
            <a:r>
              <a:rPr sz="2200" b="1">
                <a:solidFill>
                  <a:srgbClr val="1E2418"/>
                </a:solidFill>
                <a:latin typeface="Calibri"/>
              </a:rPr>
              <a:t>1  Tastings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108960"/>
            <a:ext cx="3474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In-store tastings with partner shops in the first month.</a:t>
            </a:r>
          </a:p>
        </p:txBody>
      </p:sp>
      <p:sp>
        <p:nvSpPr>
          <p:cNvPr id="6" name="Rectangle 5"/>
          <p:cNvSpPr/>
          <p:nvPr/>
        </p:nvSpPr>
        <p:spPr>
          <a:xfrm>
            <a:off x="4480559" y="2103120"/>
            <a:ext cx="3474720" cy="73152"/>
          </a:xfrm>
          <a:prstGeom prst="rect">
            <a:avLst/>
          </a:prstGeom>
          <a:solidFill>
            <a:srgbClr val="556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480559" y="237744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20"/>
              </a:spcAft>
            </a:pPr>
            <a:r>
              <a:rPr sz="2200" b="1">
                <a:solidFill>
                  <a:srgbClr val="1E2418"/>
                </a:solidFill>
                <a:latin typeface="Calibri"/>
              </a:rPr>
              <a:t>2  Social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59" y="3108960"/>
            <a:ext cx="3474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Product film and photos on Instagram, with the jingle.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0" y="2103120"/>
            <a:ext cx="3474720" cy="73152"/>
          </a:xfrm>
          <a:prstGeom prst="rect">
            <a:avLst/>
          </a:prstGeom>
          <a:solidFill>
            <a:srgbClr val="556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0" y="237744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20"/>
              </a:spcAft>
            </a:pPr>
            <a:r>
              <a:rPr sz="2200" b="1">
                <a:solidFill>
                  <a:srgbClr val="1E2418"/>
                </a:solidFill>
                <a:latin typeface="Calibri"/>
              </a:rPr>
              <a:t>3  Restaurants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3108960"/>
            <a:ext cx="3474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5E6355"/>
                </a:solidFill>
                <a:latin typeface="Calibri"/>
              </a:rPr>
              <a:t>Free 3 litre tins for chefs who list the oil by name.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0936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E6355"/>
                </a:solidFill>
                <a:latin typeface="Calibri"/>
              </a:rPr>
              <a:t>Oro Verde · distributor pack · sample deck from the demo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3093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E6355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01168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879"/>
              </a:spcAft>
            </a:pPr>
            <a:r>
              <a:rPr sz="4800" b="1">
                <a:solidFill>
                  <a:srgbClr val="FFFFFF"/>
                </a:solidFill>
                <a:latin typeface="Calibri"/>
              </a:rPr>
              <a:t>Let's talk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20040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20"/>
              </a:spcAft>
            </a:pPr>
            <a:r>
              <a:rPr sz="2200" b="0">
                <a:solidFill>
                  <a:srgbClr val="E8E6DA"/>
                </a:solidFill>
                <a:latin typeface="Calibri"/>
              </a:rPr>
              <a:t>Order a sample case and price list.</a:t>
            </a:r>
          </a:p>
          <a:p>
            <a:pPr>
              <a:spcAft>
                <a:spcPts val="1320"/>
              </a:spcAft>
            </a:pPr>
            <a:r>
              <a:rPr sz="2200" b="0">
                <a:solidFill>
                  <a:srgbClr val="E8E6DA"/>
                </a:solidFill>
                <a:latin typeface="Calibri"/>
              </a:rPr>
              <a:t>sales@oroverde.example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0936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B9B8AA"/>
                </a:solidFill>
                <a:latin typeface="Calibri"/>
              </a:rPr>
              <a:t>Sample deck generated in the demo. Oro Verde is a fictional brand.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